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9" r:id="rId3"/>
    <p:sldId id="258" r:id="rId4"/>
    <p:sldId id="260" r:id="rId5"/>
    <p:sldId id="269" r:id="rId6"/>
    <p:sldId id="262" r:id="rId7"/>
    <p:sldId id="263" r:id="rId8"/>
    <p:sldId id="271" r:id="rId9"/>
    <p:sldId id="267" r:id="rId10"/>
    <p:sldId id="270" r:id="rId11"/>
    <p:sldId id="266" r:id="rId12"/>
    <p:sldId id="264" r:id="rId13"/>
  </p:sldIdLst>
  <p:sldSz cx="9144000" cy="6858000" type="screen4x3"/>
  <p:notesSz cx="6731000" cy="9855200"/>
  <p:embeddedFontLst>
    <p:embeddedFont>
      <p:font typeface="Century Gothic" pitchFamily="34" charset="0"/>
      <p:regular r:id="rId16"/>
      <p:bold r:id="rId17"/>
      <p:italic r:id="rId18"/>
      <p:boldItalic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Verdana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50" autoAdjust="0"/>
    <p:restoredTop sz="91848" autoAdjust="0"/>
  </p:normalViewPr>
  <p:slideViewPr>
    <p:cSldViewPr>
      <p:cViewPr varScale="1">
        <p:scale>
          <a:sx n="100" d="100"/>
          <a:sy n="100" d="100"/>
        </p:scale>
        <p:origin x="-2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4320" y="-594"/>
      </p:cViewPr>
      <p:guideLst>
        <p:guide orient="horz" pos="3104"/>
        <p:guide pos="212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6767" cy="492760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2677" y="1"/>
            <a:ext cx="2916767" cy="492760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r">
              <a:defRPr sz="1200"/>
            </a:lvl1pPr>
          </a:lstStyle>
          <a:p>
            <a:fld id="{6F6B219B-0892-4979-877A-B8F76B73D42F}" type="datetimeFigureOut">
              <a:rPr lang="en-AU" smtClean="0"/>
              <a:pPr/>
              <a:t>31/08/2011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60730"/>
            <a:ext cx="2916767" cy="492760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2677" y="9360730"/>
            <a:ext cx="2916767" cy="492760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r">
              <a:defRPr sz="1200"/>
            </a:lvl1pPr>
          </a:lstStyle>
          <a:p>
            <a:fld id="{AFBE7779-91B2-43F7-9B40-2403CDA3C09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2278486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6238" cy="492125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3175" y="1"/>
            <a:ext cx="2916238" cy="492125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r">
              <a:defRPr sz="1200"/>
            </a:lvl1pPr>
          </a:lstStyle>
          <a:p>
            <a:fld id="{461C1748-C0C1-4ED1-88C8-B46DACFA38DB}" type="datetimeFigureOut">
              <a:rPr lang="en-AU" smtClean="0"/>
              <a:pPr/>
              <a:t>31/08/2011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7" rIns="91435" bIns="45717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1539"/>
            <a:ext cx="5384800" cy="4433887"/>
          </a:xfrm>
          <a:prstGeom prst="rect">
            <a:avLst/>
          </a:prstGeom>
        </p:spPr>
        <p:txBody>
          <a:bodyPr vert="horz" lIns="91435" tIns="45717" rIns="91435" bIns="457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61489"/>
            <a:ext cx="2916238" cy="492125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3175" y="9361489"/>
            <a:ext cx="2916238" cy="492125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r">
              <a:defRPr sz="1200"/>
            </a:lvl1pPr>
          </a:lstStyle>
          <a:p>
            <a:fld id="{E44CD474-1AF6-4C26-8A02-44A0BEE3604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3101554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CD474-1AF6-4C26-8A02-44A0BEE36040}" type="slidenum">
              <a:rPr lang="en-AU" smtClean="0"/>
              <a:pPr/>
              <a:t>1</a:t>
            </a:fld>
            <a:endParaRPr lang="en-A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CD474-1AF6-4C26-8A02-44A0BEE36040}" type="slidenum">
              <a:rPr lang="en-AU" smtClean="0"/>
              <a:pPr/>
              <a:t>10</a:t>
            </a:fld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CD474-1AF6-4C26-8A02-44A0BEE36040}" type="slidenum">
              <a:rPr lang="en-AU" smtClean="0"/>
              <a:pPr/>
              <a:t>11</a:t>
            </a:fld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CD474-1AF6-4C26-8A02-44A0BEE36040}" type="slidenum">
              <a:rPr lang="en-AU" smtClean="0"/>
              <a:pPr/>
              <a:t>12</a:t>
            </a:fld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CD474-1AF6-4C26-8A02-44A0BEE36040}" type="slidenum">
              <a:rPr lang="en-AU" smtClean="0"/>
              <a:pPr/>
              <a:t>2</a:t>
            </a:fld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CD474-1AF6-4C26-8A02-44A0BEE36040}" type="slidenum">
              <a:rPr lang="en-AU" smtClean="0"/>
              <a:pPr/>
              <a:t>3</a:t>
            </a:fld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CD474-1AF6-4C26-8A02-44A0BEE36040}" type="slidenum">
              <a:rPr lang="en-AU" smtClean="0"/>
              <a:pPr/>
              <a:t>4</a:t>
            </a:fld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CD474-1AF6-4C26-8A02-44A0BEE36040}" type="slidenum">
              <a:rPr lang="en-AU" smtClean="0"/>
              <a:pPr/>
              <a:t>5</a:t>
            </a:fld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CD474-1AF6-4C26-8A02-44A0BEE36040}" type="slidenum">
              <a:rPr lang="en-AU" smtClean="0"/>
              <a:pPr/>
              <a:t>6</a:t>
            </a:fld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CD474-1AF6-4C26-8A02-44A0BEE36040}" type="slidenum">
              <a:rPr lang="en-AU" smtClean="0"/>
              <a:pPr/>
              <a:t>7</a:t>
            </a:fld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CD474-1AF6-4C26-8A02-44A0BEE36040}" type="slidenum">
              <a:rPr lang="en-AU" smtClean="0"/>
              <a:pPr/>
              <a:t>8</a:t>
            </a:fld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CD474-1AF6-4C26-8A02-44A0BEE36040}" type="slidenum">
              <a:rPr lang="en-AU" smtClean="0"/>
              <a:pPr/>
              <a:t>9</a:t>
            </a:fld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DD4D-96D4-4760-858A-259B93B2100A}" type="datetimeFigureOut">
              <a:rPr lang="en-US" smtClean="0"/>
              <a:pPr/>
              <a:t>8/31/2011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2EBA-04C9-4D63-A94F-69F7A3942764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DD4D-96D4-4760-858A-259B93B2100A}" type="datetimeFigureOut">
              <a:rPr lang="en-US" smtClean="0"/>
              <a:pPr/>
              <a:t>8/31/2011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2EBA-04C9-4D63-A94F-69F7A3942764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DD4D-96D4-4760-858A-259B93B2100A}" type="datetimeFigureOut">
              <a:rPr lang="en-US" smtClean="0"/>
              <a:pPr/>
              <a:t>8/31/2011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2EBA-04C9-4D63-A94F-69F7A3942764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DD4D-96D4-4760-858A-259B93B2100A}" type="datetimeFigureOut">
              <a:rPr lang="en-US" smtClean="0"/>
              <a:pPr/>
              <a:t>8/31/2011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2EBA-04C9-4D63-A94F-69F7A3942764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DD4D-96D4-4760-858A-259B93B2100A}" type="datetimeFigureOut">
              <a:rPr lang="en-US" smtClean="0"/>
              <a:pPr/>
              <a:t>8/31/2011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2EBA-04C9-4D63-A94F-69F7A3942764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DD4D-96D4-4760-858A-259B93B2100A}" type="datetimeFigureOut">
              <a:rPr lang="en-US" smtClean="0"/>
              <a:pPr/>
              <a:t>8/31/2011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2EBA-04C9-4D63-A94F-69F7A3942764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DD4D-96D4-4760-858A-259B93B2100A}" type="datetimeFigureOut">
              <a:rPr lang="en-US" smtClean="0"/>
              <a:pPr/>
              <a:t>8/31/2011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2EBA-04C9-4D63-A94F-69F7A3942764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DD4D-96D4-4760-858A-259B93B2100A}" type="datetimeFigureOut">
              <a:rPr lang="en-US" smtClean="0"/>
              <a:pPr/>
              <a:t>8/31/2011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2EBA-04C9-4D63-A94F-69F7A3942764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DD4D-96D4-4760-858A-259B93B2100A}" type="datetimeFigureOut">
              <a:rPr lang="en-US" smtClean="0"/>
              <a:pPr/>
              <a:t>8/31/2011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2EBA-04C9-4D63-A94F-69F7A3942764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DD4D-96D4-4760-858A-259B93B2100A}" type="datetimeFigureOut">
              <a:rPr lang="en-US" smtClean="0"/>
              <a:pPr/>
              <a:t>8/31/2011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2EBA-04C9-4D63-A94F-69F7A3942764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DD4D-96D4-4760-858A-259B93B2100A}" type="datetimeFigureOut">
              <a:rPr lang="en-US" smtClean="0"/>
              <a:pPr/>
              <a:t>8/31/2011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2EBA-04C9-4D63-A94F-69F7A3942764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FDD4D-96D4-4760-858A-259B93B2100A}" type="datetimeFigureOut">
              <a:rPr lang="en-US" smtClean="0"/>
              <a:pPr/>
              <a:t>8/31/2011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82EBA-04C9-4D63-A94F-69F7A3942764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wmv"/><Relationship Id="rId6" Type="http://schemas.openxmlformats.org/officeDocument/2006/relationships/image" Target="../media/image5.png"/><Relationship Id="rId5" Type="http://schemas.microsoft.com/office/2007/relationships/media" Target="../media/media4.wmv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5.wmv"/><Relationship Id="rId6" Type="http://schemas.openxmlformats.org/officeDocument/2006/relationships/image" Target="../media/image6.png"/><Relationship Id="rId5" Type="http://schemas.microsoft.com/office/2007/relationships/media" Target="../media/media5.wmv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6" Type="http://schemas.openxmlformats.org/officeDocument/2006/relationships/image" Target="../media/image4.png"/><Relationship Id="rId5" Type="http://schemas.microsoft.com/office/2007/relationships/media" Target="../media/media1.wmv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wmv"/><Relationship Id="rId6" Type="http://schemas.openxmlformats.org/officeDocument/2006/relationships/image" Target="../media/image5.png"/><Relationship Id="rId5" Type="http://schemas.microsoft.com/office/2007/relationships/media" Target="../media/media2.wmv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wmv"/><Relationship Id="rId6" Type="http://schemas.openxmlformats.org/officeDocument/2006/relationships/image" Target="../media/image5.png"/><Relationship Id="rId5" Type="http://schemas.microsoft.com/office/2007/relationships/media" Target="../media/media3.wmv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286124"/>
            <a:ext cx="8060384" cy="790948"/>
          </a:xfrm>
        </p:spPr>
        <p:txBody>
          <a:bodyPr>
            <a:normAutofit fontScale="90000"/>
          </a:bodyPr>
          <a:lstStyle/>
          <a:p>
            <a:pPr algn="r"/>
            <a:r>
              <a:rPr lang="en-AU" sz="2800" dirty="0" smtClean="0">
                <a:solidFill>
                  <a:schemeClr val="bg1"/>
                </a:solidFill>
                <a:latin typeface="Century Gothic" pitchFamily="34" charset="0"/>
              </a:rPr>
              <a:t>Victims’ Voices:</a:t>
            </a:r>
            <a:br>
              <a:rPr lang="en-AU" sz="28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AU" sz="2800" dirty="0" smtClean="0">
                <a:solidFill>
                  <a:schemeClr val="bg1"/>
                </a:solidFill>
                <a:latin typeface="Century Gothic" pitchFamily="34" charset="0"/>
              </a:rPr>
              <a:t>Hearing the experiences of victims of sexual assault</a:t>
            </a:r>
            <a:endParaRPr lang="en-AU" sz="2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1760" y="4437112"/>
            <a:ext cx="6272234" cy="357190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en-AU" sz="4800" dirty="0" smtClean="0">
                <a:solidFill>
                  <a:schemeClr val="bg1"/>
                </a:solidFill>
                <a:latin typeface="Century Gothic" pitchFamily="34" charset="0"/>
              </a:rPr>
              <a:t>Presentation to Australasian Evaluation Society 2011 International Conference</a:t>
            </a:r>
          </a:p>
          <a:p>
            <a:pPr algn="r"/>
            <a:r>
              <a:rPr lang="en-AU" sz="4800" dirty="0" smtClean="0">
                <a:solidFill>
                  <a:schemeClr val="bg1"/>
                </a:solidFill>
                <a:latin typeface="Century Gothic" pitchFamily="34" charset="0"/>
              </a:rPr>
              <a:t>1 September 2011</a:t>
            </a:r>
          </a:p>
          <a:p>
            <a:pPr algn="r"/>
            <a:endParaRPr lang="en-AU" sz="1600" dirty="0">
              <a:solidFill>
                <a:schemeClr val="bg1"/>
              </a:solidFill>
              <a:latin typeface="Avenir LT 35 Light" pitchFamily="2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428596" y="6429396"/>
            <a:ext cx="82153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AU" sz="1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venir LT 45 Book" pitchFamily="2" charset="0"/>
                <a:ea typeface="Calibri" pitchFamily="34" charset="0"/>
                <a:cs typeface="Times New Roman" pitchFamily="18" charset="0"/>
              </a:rPr>
              <a:t>Success Works Pty Ltd. ABN 20 0 274 430 Ph +61 3 9946 6800 97 Drummond Street, Carlton, VIC 3053 AUSTRALIA</a:t>
            </a:r>
            <a:endParaRPr kumimoji="0" lang="en-A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28596" y="6429396"/>
            <a:ext cx="82153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AU" sz="1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venir LT 45 Book" pitchFamily="2" charset="0"/>
                <a:ea typeface="Calibri" pitchFamily="34" charset="0"/>
                <a:cs typeface="Times New Roman" pitchFamily="18" charset="0"/>
              </a:rPr>
              <a:t>Success Works Pty Ltd. ABN 20 0 274 430 Ph +61 3 9946 6800 97 Drummond Street, Carlton, VIC 3053 AUSTRALIA</a:t>
            </a:r>
            <a:endParaRPr kumimoji="0" lang="en-A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472" y="1700808"/>
            <a:ext cx="8143932" cy="4442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dirty="0" smtClean="0">
                <a:latin typeface="Century Gothic" pitchFamily="34" charset="0"/>
                <a:ea typeface="+mj-ea"/>
                <a:cs typeface="+mj-cs"/>
              </a:rPr>
              <a:t>Renewed energy for the 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dirty="0" smtClean="0">
                <a:latin typeface="Century Gothic" pitchFamily="34" charset="0"/>
                <a:ea typeface="+mj-ea"/>
                <a:cs typeface="+mj-cs"/>
              </a:rPr>
              <a:t>reforms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2000" dirty="0" smtClean="0"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dirty="0" smtClean="0">
                <a:latin typeface="Century Gothic" pitchFamily="34" charset="0"/>
                <a:ea typeface="+mj-ea"/>
                <a:cs typeface="+mj-cs"/>
              </a:rPr>
              <a:t>Ability to see and hear 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dirty="0" smtClean="0">
                <a:latin typeface="Century Gothic" pitchFamily="34" charset="0"/>
                <a:ea typeface="+mj-ea"/>
                <a:cs typeface="+mj-cs"/>
              </a:rPr>
              <a:t>system wide impact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dirty="0" smtClean="0">
                <a:latin typeface="Century Gothic" pitchFamily="34" charset="0"/>
                <a:ea typeface="+mj-ea"/>
                <a:cs typeface="+mj-cs"/>
              </a:rPr>
              <a:t>		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dirty="0" smtClean="0">
                <a:latin typeface="Century Gothic" pitchFamily="34" charset="0"/>
                <a:ea typeface="+mj-ea"/>
                <a:cs typeface="+mj-cs"/>
              </a:rPr>
              <a:t>Police training package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2000" dirty="0" smtClean="0"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dirty="0" smtClean="0">
                <a:latin typeface="Century Gothic" pitchFamily="34" charset="0"/>
                <a:ea typeface="+mj-ea"/>
                <a:cs typeface="+mj-cs"/>
              </a:rPr>
              <a:t>Staff training for policy officers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2000" dirty="0" smtClean="0">
              <a:latin typeface="Avenir LT 35 Light" pitchFamily="2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LT 35 Light" pitchFamily="2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9552" y="332656"/>
            <a:ext cx="6315092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AU" sz="320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Did it have an impact?</a:t>
            </a:r>
          </a:p>
        </p:txBody>
      </p:sp>
      <p:pic>
        <p:nvPicPr>
          <p:cNvPr id="2" name="Barbara_55 second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499992" y="1682478"/>
            <a:ext cx="4056888" cy="3042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28596" y="6429396"/>
            <a:ext cx="82153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AU" sz="1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venir LT 45 Book" pitchFamily="2" charset="0"/>
                <a:ea typeface="Calibri" pitchFamily="34" charset="0"/>
                <a:cs typeface="Times New Roman" pitchFamily="18" charset="0"/>
              </a:rPr>
              <a:t>Success Works Pty Ltd. ABN 20 0 274 430 Ph +61 3 9946 6800 97 Drummond Street, Carlton, VIC 3053 AUSTRALIA</a:t>
            </a:r>
            <a:endParaRPr kumimoji="0" lang="en-A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472" y="1700808"/>
            <a:ext cx="8143932" cy="4442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AU" sz="1200" baseline="0" dirty="0" smtClean="0">
              <a:latin typeface="+mj-lt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Partnership and </a:t>
            </a:r>
            <a:r>
              <a:rPr lang="en-AU" sz="2000" dirty="0" smtClean="0">
                <a:latin typeface="Century Gothic" pitchFamily="34" charset="0"/>
                <a:ea typeface="+mj-ea"/>
                <a:cs typeface="+mj-cs"/>
              </a:rPr>
              <a:t>tr</a:t>
            </a:r>
            <a:r>
              <a:rPr lang="en-AU" sz="2000" dirty="0" smtClean="0">
                <a:latin typeface="Century Gothic" pitchFamily="34" charset="0"/>
                <a:ea typeface="+mj-ea"/>
                <a:cs typeface="+mj-cs"/>
              </a:rPr>
              <a:t>ust</a:t>
            </a:r>
            <a:r>
              <a:rPr kumimoji="0" lang="en-A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en-A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are key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2000" dirty="0" smtClean="0"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dirty="0" smtClean="0">
                <a:latin typeface="Century Gothic" pitchFamily="34" charset="0"/>
                <a:ea typeface="+mj-ea"/>
                <a:cs typeface="+mj-cs"/>
              </a:rPr>
              <a:t>Can really focus on the people at the centre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U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dirty="0" smtClean="0">
                <a:latin typeface="Century Gothic" pitchFamily="34" charset="0"/>
                <a:ea typeface="+mj-ea"/>
                <a:cs typeface="+mj-cs"/>
              </a:rPr>
              <a:t>Impact and understanding of other parts of the system</a:t>
            </a:r>
            <a:endParaRPr kumimoji="0" lang="en-AU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U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dirty="0" smtClean="0">
                <a:latin typeface="Century Gothic" pitchFamily="34" charset="0"/>
                <a:ea typeface="+mj-ea"/>
                <a:cs typeface="+mj-cs"/>
              </a:rPr>
              <a:t>It’s a powerful medium</a:t>
            </a:r>
            <a:r>
              <a:rPr kumimoji="0" lang="en-A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 </a:t>
            </a: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9552" y="332656"/>
            <a:ext cx="6315092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What did we learn?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28596" y="6429396"/>
            <a:ext cx="82153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AU" sz="1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venir LT 45 Book" pitchFamily="2" charset="0"/>
                <a:ea typeface="Calibri" pitchFamily="34" charset="0"/>
                <a:cs typeface="Times New Roman" pitchFamily="18" charset="0"/>
              </a:rPr>
              <a:t>Success Works Pty Ltd. ABN 20 0 274 430 Ph +61 3 9946 6800 97 Drummond Street, Carlton, VIC 3053 AUSTRALIA</a:t>
            </a:r>
            <a:endParaRPr kumimoji="0" lang="en-A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3528" y="1772816"/>
            <a:ext cx="8359956" cy="44428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Thank</a:t>
            </a:r>
            <a:r>
              <a:rPr kumimoji="0" lang="en-AU" sz="8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you to</a:t>
            </a:r>
            <a:r>
              <a:rPr kumimoji="0" lang="en-AU" sz="8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U" sz="8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AU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en-AU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Victim/Survivors</a:t>
            </a:r>
            <a:r>
              <a:rPr kumimoji="0" lang="en-AU" sz="8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en-AU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for </a:t>
            </a:r>
            <a:endParaRPr kumimoji="0" lang="en-AU" sz="8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sharing their experiences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AU" sz="8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  <a:p>
            <a:pPr marL="342900" indent="-342900" defTabSz="540000">
              <a:lnSpc>
                <a:spcPts val="31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AU" sz="8000" dirty="0" smtClean="0">
                <a:latin typeface="Century Gothic" pitchFamily="34" charset="0"/>
                <a:ea typeface="+mj-ea"/>
                <a:cs typeface="+mj-cs"/>
              </a:rPr>
              <a:t>Department of Justice for </a:t>
            </a:r>
          </a:p>
          <a:p>
            <a:pPr marL="342900" indent="-342900">
              <a:lnSpc>
                <a:spcPts val="3100"/>
              </a:lnSpc>
              <a:spcBef>
                <a:spcPct val="0"/>
              </a:spcBef>
              <a:defRPr/>
            </a:pPr>
            <a:r>
              <a:rPr lang="en-AU" sz="8000" dirty="0" smtClean="0">
                <a:latin typeface="Century Gothic" pitchFamily="34" charset="0"/>
                <a:ea typeface="+mj-ea"/>
                <a:cs typeface="+mj-cs"/>
              </a:rPr>
              <a:t>permission to show excerpts</a:t>
            </a:r>
          </a:p>
          <a:p>
            <a:pPr marL="342900" indent="-342900">
              <a:lnSpc>
                <a:spcPts val="3100"/>
              </a:lnSpc>
              <a:spcBef>
                <a:spcPct val="0"/>
              </a:spcBef>
              <a:defRPr/>
            </a:pPr>
            <a:r>
              <a:rPr lang="en-AU" sz="8000" dirty="0" smtClean="0">
                <a:latin typeface="Century Gothic" pitchFamily="34" charset="0"/>
                <a:ea typeface="+mj-ea"/>
                <a:cs typeface="+mj-cs"/>
              </a:rPr>
              <a:t>from Victims’ Voices.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0" dirty="0" smtClean="0"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8000" dirty="0" smtClean="0">
                <a:latin typeface="Century Gothic" pitchFamily="34" charset="0"/>
                <a:ea typeface="+mj-ea"/>
                <a:cs typeface="+mj-cs"/>
              </a:rPr>
              <a:t>Note DVD is not publically available 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2000" dirty="0" smtClean="0">
              <a:latin typeface="Avenir LT 35 Light" pitchFamily="2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A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9552" y="332656"/>
            <a:ext cx="6315092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AU" sz="320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Acknowledgements</a:t>
            </a:r>
          </a:p>
        </p:txBody>
      </p:sp>
      <p:pic>
        <p:nvPicPr>
          <p:cNvPr id="3" name="Paul_2_32 second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72000" y="1682478"/>
            <a:ext cx="4056888" cy="3042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28596" y="6429396"/>
            <a:ext cx="82153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AU" sz="1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venir LT 45 Book" pitchFamily="2" charset="0"/>
                <a:ea typeface="Calibri" pitchFamily="34" charset="0"/>
                <a:cs typeface="Times New Roman" pitchFamily="18" charset="0"/>
              </a:rPr>
              <a:t>Success Works Pty Ltd. ABN 20 0 274 430 Ph +61 3 9946 6800 97 Drummond Street, Carlton, VIC 3053 AUSTRALIA</a:t>
            </a:r>
            <a:endParaRPr kumimoji="0" lang="en-A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472" y="3000372"/>
            <a:ext cx="8143932" cy="31432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A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7544" y="404664"/>
            <a:ext cx="6315092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Verdana" pitchFamily="34" charset="0"/>
                <a:cs typeface="Verdana" pitchFamily="34" charset="0"/>
              </a:rPr>
              <a:t>Sharing</a:t>
            </a:r>
            <a:r>
              <a:rPr kumimoji="0" lang="en-AU" sz="32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Verdana" pitchFamily="34" charset="0"/>
                <a:cs typeface="Verdana" pitchFamily="34" charset="0"/>
              </a:rPr>
              <a:t> our experience</a:t>
            </a:r>
            <a:endParaRPr kumimoji="0" lang="en-AU" sz="32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71472" y="1772816"/>
            <a:ext cx="7528920" cy="439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baseline="0" dirty="0" smtClean="0">
                <a:latin typeface="Century Gothic" pitchFamily="34" charset="0"/>
              </a:rPr>
              <a:t>Finding the best way to represent the experiences</a:t>
            </a:r>
            <a:r>
              <a:rPr lang="en-AU" sz="2000" dirty="0" smtClean="0">
                <a:latin typeface="Century Gothic" pitchFamily="34" charset="0"/>
              </a:rPr>
              <a:t> </a:t>
            </a:r>
            <a:r>
              <a:rPr lang="en-AU" sz="2000" baseline="0" dirty="0" smtClean="0">
                <a:latin typeface="Century Gothic" pitchFamily="34" charset="0"/>
              </a:rPr>
              <a:t>of those at the centre</a:t>
            </a:r>
            <a:r>
              <a:rPr lang="en-AU" sz="2000" dirty="0" smtClean="0">
                <a:latin typeface="Century Gothic" pitchFamily="34" charset="0"/>
              </a:rPr>
              <a:t> of the evaluation </a:t>
            </a:r>
            <a:r>
              <a:rPr lang="en-AU" sz="2000" baseline="0" dirty="0" smtClean="0">
                <a:latin typeface="Century Gothic" pitchFamily="34" charset="0"/>
              </a:rPr>
              <a:t>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2000" dirty="0" smtClean="0">
              <a:latin typeface="Century Gothic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baseline="0" dirty="0" smtClean="0">
                <a:latin typeface="Century Gothic" pitchFamily="34" charset="0"/>
              </a:rPr>
              <a:t>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dirty="0" smtClean="0">
                <a:latin typeface="Century Gothic" pitchFamily="34" charset="0"/>
              </a:rPr>
              <a:t>	The evaluation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dirty="0" smtClean="0">
                <a:latin typeface="Century Gothic" pitchFamily="34" charset="0"/>
              </a:rPr>
              <a:t>	Why we chose to make a DVD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dirty="0" smtClean="0">
                <a:latin typeface="Century Gothic" pitchFamily="34" charset="0"/>
              </a:rPr>
              <a:t>	How we went about it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dirty="0" smtClean="0">
                <a:latin typeface="Century Gothic" pitchFamily="34" charset="0"/>
              </a:rPr>
              <a:t>	What happened as a result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AU" sz="2000" dirty="0" smtClean="0">
                <a:latin typeface="Century Gothic" pitchFamily="34" charset="0"/>
              </a:rPr>
              <a:t>	What we learnt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baseline="0" dirty="0" smtClean="0">
                <a:latin typeface="Avenir LT 35 Light" pitchFamily="2" charset="0"/>
              </a:rPr>
              <a:t> </a:t>
            </a:r>
            <a:endParaRPr kumimoji="0" lang="en-AU" sz="2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venir LT 35 Light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28596" y="6429396"/>
            <a:ext cx="82153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AU" sz="1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venir LT 45 Book" pitchFamily="2" charset="0"/>
                <a:ea typeface="Calibri" pitchFamily="34" charset="0"/>
                <a:cs typeface="Times New Roman" pitchFamily="18" charset="0"/>
              </a:rPr>
              <a:t>Success Works Pty Ltd. ABN 20 0 274 430 Ph +61 3 9946 6800 97 Drummond Street, Carlton, VIC 3053 AUSTRALIA</a:t>
            </a:r>
            <a:endParaRPr kumimoji="0" lang="en-A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1628800"/>
            <a:ext cx="5072098" cy="45365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Success</a:t>
            </a:r>
            <a:r>
              <a:rPr kumimoji="0" lang="en-A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en-AU" sz="2000" dirty="0" smtClean="0">
                <a:latin typeface="Century Gothic" pitchFamily="34" charset="0"/>
              </a:rPr>
              <a:t>Works nurtures systemic improvement in social justice and human rights.</a:t>
            </a:r>
          </a:p>
          <a:p>
            <a:pPr lvl="0">
              <a:spcBef>
                <a:spcPct val="0"/>
              </a:spcBef>
              <a:defRPr/>
            </a:pPr>
            <a:endParaRPr lang="en-AU" sz="2000" dirty="0" smtClean="0">
              <a:latin typeface="Century Gothic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en-AU" sz="2000" dirty="0" smtClean="0">
              <a:latin typeface="Century Gothic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en-AU" sz="2000" dirty="0" smtClean="0">
                <a:latin typeface="Century Gothic" pitchFamily="34" charset="0"/>
              </a:rPr>
              <a:t> We work across a wide range of social policy areas, especially in areas of deep complexity. </a:t>
            </a:r>
          </a:p>
          <a:p>
            <a:pPr lvl="0">
              <a:spcBef>
                <a:spcPct val="0"/>
              </a:spcBef>
              <a:defRPr/>
            </a:pPr>
            <a:endParaRPr lang="en-AU" sz="2000" dirty="0" smtClean="0">
              <a:latin typeface="Century Gothic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en-AU" sz="2000" dirty="0" smtClean="0">
              <a:latin typeface="Century Gothic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en-AU" sz="2000" dirty="0" smtClean="0">
                <a:latin typeface="Century Gothic" pitchFamily="34" charset="0"/>
              </a:rPr>
              <a:t>We are a values-based company, applying a systems and strengths approach with participatory engagement. </a:t>
            </a: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LT 35 Light" pitchFamily="2" charset="0"/>
                <a:ea typeface="+mj-ea"/>
                <a:cs typeface="+mj-cs"/>
              </a:rPr>
              <a:t/>
            </a:r>
            <a:b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LT 35 Light" pitchFamily="2" charset="0"/>
                <a:ea typeface="+mj-ea"/>
                <a:cs typeface="+mj-cs"/>
              </a:rPr>
            </a:b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27584" y="404664"/>
            <a:ext cx="6315092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AU" sz="320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Our company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71472" y="2428868"/>
            <a:ext cx="5272102" cy="357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U" sz="1400" b="1" i="0" u="none" strike="noStrike" kern="120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venir LT 35 Light" pitchFamily="2" charset="0"/>
              <a:ea typeface="+mn-ea"/>
              <a:cs typeface="+mn-cs"/>
            </a:endParaRPr>
          </a:p>
        </p:txBody>
      </p:sp>
      <p:pic>
        <p:nvPicPr>
          <p:cNvPr id="9" name="Picture 8" descr="_MG_16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42384" y="1836204"/>
            <a:ext cx="2646040" cy="3969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28596" y="6429396"/>
            <a:ext cx="82153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AU" sz="1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venir LT 45 Book" pitchFamily="2" charset="0"/>
                <a:ea typeface="Calibri" pitchFamily="34" charset="0"/>
                <a:cs typeface="Times New Roman" pitchFamily="18" charset="0"/>
              </a:rPr>
              <a:t>Success Works Pty Ltd. ABN 20 0 274 430 Ph +61 3 9946 6800 97 Drummond Street, Carlton, VIC 3053 AUSTRALIA</a:t>
            </a:r>
            <a:endParaRPr kumimoji="0" lang="en-A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9552" y="1412776"/>
            <a:ext cx="8143932" cy="496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lvl="0" indent="-342900">
              <a:lnSpc>
                <a:spcPts val="3100"/>
              </a:lnSpc>
              <a:spcBef>
                <a:spcPct val="0"/>
              </a:spcBef>
              <a:defRPr/>
            </a:pPr>
            <a:r>
              <a:rPr lang="en-AU" sz="2600" dirty="0" smtClean="0">
                <a:latin typeface="Century Gothic" pitchFamily="34" charset="0"/>
              </a:rPr>
              <a:t>Three year evaluation: </a:t>
            </a:r>
          </a:p>
          <a:p>
            <a:pPr marL="342900" lvl="0" indent="-342900">
              <a:lnSpc>
                <a:spcPts val="31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AU" sz="2000" dirty="0" smtClean="0">
                <a:latin typeface="Century Gothic" pitchFamily="34" charset="0"/>
              </a:rPr>
              <a:t>16 initiatives across seven agencies</a:t>
            </a:r>
          </a:p>
          <a:p>
            <a:pPr marL="342900" indent="-342900">
              <a:lnSpc>
                <a:spcPts val="31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AU" sz="2000" dirty="0" smtClean="0">
                <a:latin typeface="Century Gothic" pitchFamily="34" charset="0"/>
              </a:rPr>
              <a:t>legislative reform </a:t>
            </a:r>
          </a:p>
          <a:p>
            <a:pPr marL="342900" indent="-342900">
              <a:lnSpc>
                <a:spcPts val="31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AU" sz="2000" dirty="0" smtClean="0">
                <a:latin typeface="Century Gothic" pitchFamily="34" charset="0"/>
              </a:rPr>
              <a:t>cultural change and improved approaches to victim/survivors.</a:t>
            </a:r>
          </a:p>
          <a:p>
            <a:pPr marL="342900" lvl="0" indent="-342900">
              <a:lnSpc>
                <a:spcPts val="3100"/>
              </a:lnSpc>
              <a:spcBef>
                <a:spcPct val="0"/>
              </a:spcBef>
              <a:defRPr/>
            </a:pPr>
            <a:endParaRPr lang="en-AU" sz="2600" dirty="0" smtClean="0">
              <a:latin typeface="Century Gothic" pitchFamily="34" charset="0"/>
            </a:endParaRPr>
          </a:p>
          <a:p>
            <a:r>
              <a:rPr lang="en-AU" sz="2600" dirty="0" smtClean="0">
                <a:latin typeface="Century Gothic" pitchFamily="34" charset="0"/>
              </a:rPr>
              <a:t>We used:</a:t>
            </a:r>
          </a:p>
          <a:p>
            <a:pPr marL="342900" indent="-342900">
              <a:lnSpc>
                <a:spcPts val="31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AU" sz="2000" dirty="0" smtClean="0">
                <a:latin typeface="Century Gothic" pitchFamily="34" charset="0"/>
              </a:rPr>
              <a:t>mixed methods approach</a:t>
            </a:r>
          </a:p>
          <a:p>
            <a:pPr marL="342900" indent="-342900">
              <a:lnSpc>
                <a:spcPts val="31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AU" sz="2000" dirty="0" smtClean="0">
                <a:latin typeface="Century Gothic" pitchFamily="34" charset="0"/>
              </a:rPr>
              <a:t>strong formative component</a:t>
            </a:r>
          </a:p>
          <a:p>
            <a:pPr marL="342900" indent="-342900">
              <a:lnSpc>
                <a:spcPts val="31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AU" sz="2000" dirty="0" smtClean="0">
                <a:latin typeface="Century Gothic" pitchFamily="34" charset="0"/>
              </a:rPr>
              <a:t>interviews with over 80 victim/survivors.</a:t>
            </a:r>
          </a:p>
          <a:p>
            <a:endParaRPr lang="en-AU" sz="2800" dirty="0" smtClean="0">
              <a:latin typeface="Century Gothic" pitchFamily="34" charset="0"/>
            </a:endParaRPr>
          </a:p>
          <a:p>
            <a:r>
              <a:rPr lang="en-AU" sz="2800" dirty="0" smtClean="0">
                <a:latin typeface="Century Gothic" pitchFamily="34" charset="0"/>
              </a:rPr>
              <a:t>Reporting to:</a:t>
            </a:r>
          </a:p>
          <a:p>
            <a:pPr marL="342900" indent="-342900">
              <a:lnSpc>
                <a:spcPts val="31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AU" sz="2000" dirty="0" smtClean="0">
                <a:latin typeface="Century Gothic" pitchFamily="34" charset="0"/>
              </a:rPr>
              <a:t>high level Advisory Committee of judicial officers, legal practitioners, police, and senior government officials.</a:t>
            </a:r>
          </a:p>
          <a:p>
            <a:endParaRPr lang="en-AU" sz="12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9552" y="332656"/>
            <a:ext cx="860444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AU" sz="3200" dirty="0" smtClean="0">
                <a:solidFill>
                  <a:schemeClr val="bg1"/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Victorian Sexual Assault Reform Strategy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28596" y="6429396"/>
            <a:ext cx="82153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AU" sz="1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venir LT 45 Book" pitchFamily="2" charset="0"/>
                <a:ea typeface="Calibri" pitchFamily="34" charset="0"/>
                <a:cs typeface="Times New Roman" pitchFamily="18" charset="0"/>
              </a:rPr>
              <a:t>Success Works Pty Ltd. ABN 20 0 274 430 Ph +61 3 9946 6800 97 Drummond Street, Carlton, VIC 3053 AUSTRALIA</a:t>
            </a:r>
            <a:endParaRPr kumimoji="0" lang="en-A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472" y="1700808"/>
            <a:ext cx="8143932" cy="4442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Narrative approach in interviewing victim/survivors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dirty="0" smtClean="0">
                <a:latin typeface="Century Gothic" pitchFamily="34" charset="0"/>
                <a:ea typeface="+mj-ea"/>
                <a:cs typeface="+mj-cs"/>
              </a:rPr>
              <a:t>Transcribing interviews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Analysing data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3200" dirty="0" smtClean="0">
                <a:latin typeface="Century Gothic" pitchFamily="34" charset="0"/>
                <a:ea typeface="+mj-ea"/>
                <a:cs typeface="+mj-cs"/>
              </a:rPr>
              <a:t>But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2000" dirty="0" smtClean="0">
              <a:latin typeface="Century Gothic" pitchFamily="34" charset="0"/>
              <a:ea typeface="+mj-ea"/>
              <a:cs typeface="+mj-cs"/>
            </a:endParaRPr>
          </a:p>
          <a:p>
            <a:pPr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dirty="0" smtClean="0">
                <a:latin typeface="Century Gothic" pitchFamily="34" charset="0"/>
                <a:ea typeface="+mj-ea"/>
                <a:cs typeface="+mj-cs"/>
              </a:rPr>
              <a:t>How could we convey their experience and influence the cultural change agenda of the reforms</a:t>
            </a: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3528" y="0"/>
            <a:ext cx="8640960" cy="904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LT 35 Light" pitchFamily="2" charset="0"/>
                <a:ea typeface="+mj-ea"/>
                <a:cs typeface="+mj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2800" b="1" dirty="0" smtClean="0">
              <a:solidFill>
                <a:schemeClr val="bg1"/>
              </a:solidFill>
              <a:latin typeface="Avenir LT 35 Light" pitchFamily="2" charset="0"/>
              <a:ea typeface="+mj-ea"/>
              <a:cs typeface="+mj-cs"/>
            </a:endParaRPr>
          </a:p>
          <a:p>
            <a:pPr marR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5800" dirty="0" smtClean="0">
                <a:solidFill>
                  <a:schemeClr val="bg1"/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So much  rich data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LT 35 Light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28596" y="6429396"/>
            <a:ext cx="82153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AU" sz="1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venir LT 45 Book" pitchFamily="2" charset="0"/>
                <a:ea typeface="Calibri" pitchFamily="34" charset="0"/>
                <a:cs typeface="Times New Roman" pitchFamily="18" charset="0"/>
              </a:rPr>
              <a:t>Success Works Pty Ltd. ABN 20 0 274 430 Ph +61 3 9946 6800 97 Drummond Street, Carlton, VIC 3053 AUSTRALIA</a:t>
            </a:r>
            <a:endParaRPr kumimoji="0" lang="en-A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472" y="1700808"/>
            <a:ext cx="8143932" cy="4442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Ethical</a:t>
            </a:r>
            <a:r>
              <a:rPr kumimoji="0" lang="en-A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considerations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U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baseline="0" dirty="0" smtClean="0">
                <a:latin typeface="Century Gothic" pitchFamily="34" charset="0"/>
                <a:ea typeface="+mj-ea"/>
                <a:cs typeface="+mj-cs"/>
              </a:rPr>
              <a:t>Privacy of</a:t>
            </a:r>
            <a:r>
              <a:rPr lang="en-AU" sz="2000" dirty="0" smtClean="0">
                <a:latin typeface="Century Gothic" pitchFamily="34" charset="0"/>
                <a:ea typeface="+mj-ea"/>
                <a:cs typeface="+mj-cs"/>
              </a:rPr>
              <a:t> the victim/survivors</a:t>
            </a:r>
            <a:endParaRPr lang="en-AU" sz="2000" baseline="0" dirty="0" smtClean="0"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2000" baseline="0" dirty="0" smtClean="0"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Maintaining integrity of  the experience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2000" dirty="0" smtClean="0"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Deciding what sort of DVD to make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U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baseline="0" dirty="0" smtClean="0">
                <a:latin typeface="Century Gothic" pitchFamily="34" charset="0"/>
                <a:ea typeface="+mj-ea"/>
                <a:cs typeface="+mj-cs"/>
              </a:rPr>
              <a:t>Getting the client on side</a:t>
            </a: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A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LT 35 Light" pitchFamily="2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9552" y="332656"/>
            <a:ext cx="6315092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ct val="80000"/>
              </a:lnSpc>
              <a:spcBef>
                <a:spcPct val="0"/>
              </a:spcBef>
              <a:defRPr/>
            </a:pPr>
            <a:r>
              <a:rPr lang="en-AU" sz="3200" dirty="0" smtClean="0">
                <a:solidFill>
                  <a:schemeClr val="bg1"/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Let’s make a DVD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28596" y="6429396"/>
            <a:ext cx="82153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AU" sz="1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venir LT 45 Book" pitchFamily="2" charset="0"/>
                <a:ea typeface="Calibri" pitchFamily="34" charset="0"/>
                <a:cs typeface="Times New Roman" pitchFamily="18" charset="0"/>
              </a:rPr>
              <a:t>Success Works Pty Ltd. ABN 20 0 274 430 Ph +61 3 9946 6800 97 Drummond Street, Carlton, VIC 3053 AUSTRALIA</a:t>
            </a:r>
            <a:endParaRPr kumimoji="0" lang="en-A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472" y="1700808"/>
            <a:ext cx="8143932" cy="4442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Writers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dirty="0" smtClean="0">
                <a:latin typeface="Century Gothic" pitchFamily="34" charset="0"/>
                <a:ea typeface="+mj-ea"/>
                <a:cs typeface="+mj-cs"/>
              </a:rPr>
              <a:t>Film makers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2000" dirty="0" smtClean="0"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Actors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venir LT 35 Light" pitchFamily="2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5576" y="0"/>
            <a:ext cx="8064896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The</a:t>
            </a:r>
            <a:r>
              <a:rPr kumimoji="0" lang="en-AU" sz="32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practicalities of DVD making</a:t>
            </a:r>
            <a:endParaRPr kumimoji="0" lang="en-AU" sz="32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2" name="Mary_46 second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72000" y="1682478"/>
            <a:ext cx="4056888" cy="3042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28596" y="6429396"/>
            <a:ext cx="82153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AU" sz="1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venir LT 45 Book" pitchFamily="2" charset="0"/>
                <a:ea typeface="Calibri" pitchFamily="34" charset="0"/>
                <a:cs typeface="Times New Roman" pitchFamily="18" charset="0"/>
              </a:rPr>
              <a:t>Success Works Pty Ltd. ABN 20 0 274 430 Ph +61 3 9946 6800 97 Drummond Street, Carlton, VIC 3053 AUSTRALIA</a:t>
            </a:r>
            <a:endParaRPr kumimoji="0" lang="en-A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472" y="1700808"/>
            <a:ext cx="8143932" cy="4442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Writers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dirty="0" smtClean="0">
                <a:latin typeface="Century Gothic" pitchFamily="34" charset="0"/>
                <a:ea typeface="+mj-ea"/>
                <a:cs typeface="+mj-cs"/>
              </a:rPr>
              <a:t>Film makers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2000" dirty="0" smtClean="0"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Actors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venir LT 35 Light" pitchFamily="2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venir LT 35 Light" pitchFamily="2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5576" y="0"/>
            <a:ext cx="8064896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AU" sz="320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The practicalities of DVD making</a:t>
            </a:r>
          </a:p>
        </p:txBody>
      </p:sp>
      <p:pic>
        <p:nvPicPr>
          <p:cNvPr id="3" name="Erin_49 second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72000" y="1682478"/>
            <a:ext cx="4056888" cy="304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82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28596" y="6429396"/>
            <a:ext cx="82153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AU" sz="1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venir LT 45 Book" pitchFamily="2" charset="0"/>
                <a:ea typeface="Calibri" pitchFamily="34" charset="0"/>
                <a:cs typeface="Times New Roman" pitchFamily="18" charset="0"/>
              </a:rPr>
              <a:t>Success Works Pty Ltd. ABN 20 0 274 430 Ph +61 3 9946 6800 97 Drummond Street, Carlton, VIC 3053 AUSTRALIA</a:t>
            </a:r>
            <a:endParaRPr kumimoji="0" lang="en-A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700808"/>
            <a:ext cx="8424936" cy="4442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Special screening for 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Advisory Committee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400" dirty="0" smtClean="0">
                <a:latin typeface="Century Gothic" pitchFamily="34" charset="0"/>
                <a:ea typeface="+mj-ea"/>
                <a:cs typeface="+mj-cs"/>
              </a:rPr>
              <a:t>The silence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2000" dirty="0" smtClean="0">
              <a:latin typeface="Avenir LT 35 Light" pitchFamily="2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2000" dirty="0" smtClean="0">
              <a:latin typeface="Avenir LT 35 Light" pitchFamily="2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“</a:t>
            </a:r>
            <a:r>
              <a:rPr lang="en-AU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That </a:t>
            </a:r>
            <a:r>
              <a:rPr lang="en-AU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doesn’t happen in my </a:t>
            </a:r>
            <a:r>
              <a:rPr lang="en-AU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court</a:t>
            </a:r>
            <a:r>
              <a:rPr lang="en-AU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..”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i="1" dirty="0" smtClean="0">
              <a:solidFill>
                <a:schemeClr val="accent4">
                  <a:lumMod val="60000"/>
                  <a:lumOff val="4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“We need to make sure that doesn’t happen any more..........”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i="1" dirty="0" smtClean="0">
              <a:solidFill>
                <a:schemeClr val="accent4">
                  <a:lumMod val="60000"/>
                  <a:lumOff val="4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“We are making change................”</a:t>
            </a:r>
          </a:p>
          <a:p>
            <a:pPr marL="342900" marR="0" lvl="0" indent="-34290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LT 35 Light" pitchFamily="2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9552" y="332656"/>
            <a:ext cx="6315092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Influencing hearts and minds</a:t>
            </a:r>
          </a:p>
        </p:txBody>
      </p:sp>
      <p:pic>
        <p:nvPicPr>
          <p:cNvPr id="2" name="Paul_64 second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72000" y="1682478"/>
            <a:ext cx="4056888" cy="3042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W PowerPoint Template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SW PowerPoint Template 2010</Template>
  <TotalTime>691</TotalTime>
  <Words>649</Words>
  <Application>Microsoft Office PowerPoint</Application>
  <PresentationFormat>On-screen Show (4:3)</PresentationFormat>
  <Paragraphs>135</Paragraphs>
  <Slides>12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Century Gothic</vt:lpstr>
      <vt:lpstr>Avenir LT 35 Light</vt:lpstr>
      <vt:lpstr>Avenir LT 45 Book</vt:lpstr>
      <vt:lpstr>Calibri</vt:lpstr>
      <vt:lpstr>Times New Roman</vt:lpstr>
      <vt:lpstr>Verdana</vt:lpstr>
      <vt:lpstr>Wingdings</vt:lpstr>
      <vt:lpstr>SW PowerPoint Template 2010</vt:lpstr>
      <vt:lpstr>Victims’ Voices: Hearing the experiences of victims of sexual assault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Title White 28pt</dc:title>
  <dc:creator>Administrator</dc:creator>
  <cp:lastModifiedBy>system administrator</cp:lastModifiedBy>
  <cp:revision>86</cp:revision>
  <dcterms:created xsi:type="dcterms:W3CDTF">2011-07-05T05:10:41Z</dcterms:created>
  <dcterms:modified xsi:type="dcterms:W3CDTF">2011-08-31T03:44:45Z</dcterms:modified>
</cp:coreProperties>
</file>